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59" r:id="rId5"/>
    <p:sldId id="258" r:id="rId6"/>
    <p:sldId id="264" r:id="rId7"/>
    <p:sldId id="265" r:id="rId8"/>
    <p:sldId id="270" r:id="rId9"/>
    <p:sldId id="276" r:id="rId10"/>
    <p:sldId id="271" r:id="rId11"/>
    <p:sldId id="274" r:id="rId12"/>
    <p:sldId id="277" r:id="rId13"/>
    <p:sldId id="278" r:id="rId14"/>
    <p:sldId id="262" r:id="rId15"/>
    <p:sldId id="260" r:id="rId16"/>
    <p:sldId id="267" r:id="rId17"/>
    <p:sldId id="261" r:id="rId18"/>
    <p:sldId id="263" r:id="rId19"/>
    <p:sldId id="272" r:id="rId20"/>
    <p:sldId id="273" r:id="rId21"/>
    <p:sldId id="268" r:id="rId22"/>
    <p:sldId id="266" r:id="rId23"/>
  </p:sldIdLst>
  <p:sldSz cx="18288000" cy="10287000"/>
  <p:notesSz cx="6858000" cy="9144000"/>
  <p:embeddedFontLst>
    <p:embeddedFont>
      <p:font typeface="Gong Gothic Bold" pitchFamily="2" charset="-127"/>
      <p:bold r:id="rId25"/>
    </p:embeddedFont>
    <p:embeddedFont>
      <p:font typeface="Pretendard Black" panose="02000A03000000020004" pitchFamily="2" charset="-127"/>
      <p:bold r:id="rId26"/>
    </p:embeddedFont>
    <p:embeddedFont>
      <p:font typeface="Pretendard Bold" panose="02000803000000020004" pitchFamily="2" charset="-127"/>
      <p:bold r:id="rId27"/>
    </p:embeddedFont>
    <p:embeddedFont>
      <p:font typeface="Pretendard Medium" panose="02000603000000020004" pitchFamily="2" charset="-127"/>
      <p:regular r:id="rId28"/>
      <p:bold r:id="rId29"/>
    </p:embeddedFont>
    <p:embeddedFont>
      <p:font typeface="Pretendard Regular" panose="02000503000000020004" pitchFamily="2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BFE"/>
    <a:srgbClr val="EE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1" autoAdjust="0"/>
    <p:restoredTop sz="94521" autoAdjust="0"/>
  </p:normalViewPr>
  <p:slideViewPr>
    <p:cSldViewPr>
      <p:cViewPr varScale="1">
        <p:scale>
          <a:sx n="74" d="100"/>
          <a:sy n="74" d="100"/>
        </p:scale>
        <p:origin x="16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7D6E8-5C14-324F-8189-8AE7D98FB5F6}" type="datetimeFigureOut">
              <a:rPr kumimoji="1" lang="ko-KR" altLang="en-US" smtClean="0"/>
              <a:t>2024. 12. 10.</a:t>
            </a:fld>
            <a:endParaRPr kumimoji="1"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ko-KR"/>
              <a:t>Click to edit Master text styles</a:t>
            </a:r>
          </a:p>
          <a:p>
            <a:pPr lvl="1"/>
            <a:r>
              <a:rPr kumimoji="1" lang="en-US" altLang="ko-KR"/>
              <a:t>Second level</a:t>
            </a:r>
          </a:p>
          <a:p>
            <a:pPr lvl="2"/>
            <a:r>
              <a:rPr kumimoji="1" lang="en-US" altLang="ko-KR"/>
              <a:t>Third level</a:t>
            </a:r>
          </a:p>
          <a:p>
            <a:pPr lvl="3"/>
            <a:r>
              <a:rPr kumimoji="1" lang="en-US" altLang="ko-KR"/>
              <a:t>Fourth level</a:t>
            </a:r>
          </a:p>
          <a:p>
            <a:pPr lvl="4"/>
            <a:r>
              <a:rPr kumimoji="1" lang="en-US" altLang="ko-KR"/>
              <a:t>Fifth level</a:t>
            </a:r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A70CE-727C-BC4C-99D9-2E9D1C2FE6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456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DE038-949B-5C65-B66A-C9A2C429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4EA05-057B-8A3D-B18C-FDC328C3A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EF28F-0E9F-2A11-7920-7BA9B5FFC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Employee / Company Location: </a:t>
            </a:r>
            <a:r>
              <a:rPr kumimoji="1" lang="ko-KR" altLang="en-US" dirty="0"/>
              <a:t>해당 근무자의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 혹은 계약 맺은 기업의 본사 위치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고용 형태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Full time, Part time, Freelance, Contract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루피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인도화</a:t>
            </a:r>
            <a:endParaRPr kumimoji="1" lang="en-CA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기업 크기 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-CA" sz="12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(small) - Less than 50 employees, M(medium) - 50 to 250 employees, L(large) - More than 250 employees</a:t>
            </a:r>
            <a:endParaRPr lang="en-CA" sz="1400" dirty="0">
              <a:effectLst/>
            </a:endParaRPr>
          </a:p>
          <a:p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CA729-EE36-86A0-81CB-579D37168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92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9CC5-6CBC-2BBD-AD80-B4EF9353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031E9-6A51-70A7-34A9-74C260498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4E49A-5628-E6F4-EADC-6DCE0889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994AB-5D6D-32E1-6062-ACC896F53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15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조원 모두가 데이터 테크놀로지 전공으로 추후 해당 분야로 진출할 가능성이 높고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현재 데이터 과학 관련 직무에 대한 연봉 수준 및 트렌드를 이해하는 데 유용하다고 생각되어 커리어 설계에 도움을 줄 수 있다고 생각해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Pretendard Bold"/>
                <a:ea typeface="Pretendard Bold"/>
              </a:rPr>
              <a:t>추후 진로 선택 및 설계에 도움을 얻기 위해 선정</a:t>
            </a:r>
            <a:endParaRPr lang="en-CA" altLang="ko-KR" sz="12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82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1ECE-F07A-F21F-3F0F-D7DEB1A7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924FF-B1E6-29B9-9919-FD77FE38B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E258-6FC8-C8C9-DDC7-D10CE4CB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그대로 분석 진행하기에는 각 직책별로 샘플도 적고 직책이 너무 많음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16AD5-AC23-AF0A-0DA2-B33B1BB78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70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95E4-0AB9-E35D-8B9C-608238C6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7858F-B40C-C345-545B-46F797518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4FECD5-8021-837D-67C9-D44F120B6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8B30-9C9A-F582-DC78-4596B9C40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F825-2351-0550-8B3A-3415E646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B806A-5BC6-BB74-6544-65477D1DE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E9552-0A90-1971-AA34-2CA151BD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6DCF7-0AB2-3444-1215-2835383B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01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9B92-2416-16BB-8A4C-42ECD4E35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48CA48-D1FF-769F-6EE9-1505A6F2E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20210-C6CC-8475-FE79-0A5E9B101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5404-9F48-6279-6825-50BC1113B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40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BDAE-1EFF-423B-981D-51E8504E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22730-9B43-E46A-D029-F67920C27E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2FDCC-D8A9-2226-9E50-36FB20A9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A1A2-F9B7-523F-B125-2CE9C3570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553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2E284-3CFF-E2D6-10E6-4E25DA56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5E449-9553-36D4-310C-A72A8BEC9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9FFD65-60F8-C7AD-C17F-63621201C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C12E-35BC-6FCF-A3D8-31455044B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02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467B-C9C1-9BF1-98F2-8B232381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60A77-318D-B45A-79D1-649A88C95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21BA9-3916-BDF3-02B3-5029D2D40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비슷한 직책별로 그룹화</a:t>
            </a:r>
            <a:endParaRPr kumimoji="1" lang="en-CA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AC5E-867E-BA48-2DE2-653C82F5B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A70CE-727C-BC4C-99D9-2E9D1C2FE6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05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whenamancodes/data-science-fields-salary-categorization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62100"/>
            <a:ext cx="15443200" cy="7162800"/>
          </a:xfrm>
          <a:prstGeom prst="rect">
            <a:avLst/>
          </a:prstGeom>
          <a:effectLst>
            <a:outerShdw blurRad="2238998" dist="1599115" dir="2700000">
              <a:srgbClr val="000000">
                <a:alpha val="2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6477000"/>
            <a:ext cx="1116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3800" y="2870200"/>
            <a:ext cx="108204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1300"/>
              </a:lnSpc>
            </a:pPr>
            <a:r>
              <a:rPr lang="ko-KR" altLang="en-US" sz="9500" i="1" spc="-400" dirty="0">
                <a:solidFill>
                  <a:srgbClr val="000000"/>
                </a:solidFill>
                <a:latin typeface="Gong Gothic Bold"/>
                <a:ea typeface="Gong Gothic Bold"/>
              </a:rPr>
              <a:t>데이터 사이언스 직종 </a:t>
            </a:r>
            <a:r>
              <a:rPr lang="ko-KR" altLang="en-US" sz="9500" b="0" i="1" u="none" strike="noStrike" spc="-400" dirty="0">
                <a:solidFill>
                  <a:srgbClr val="4B1BFD"/>
                </a:solidFill>
                <a:ea typeface="Gong Gothic Bold"/>
              </a:rPr>
              <a:t>연봉 분석</a:t>
            </a:r>
            <a:endParaRPr lang="ko-KR" sz="9500" b="0" i="1" u="none" strike="noStrike" spc="-400" dirty="0">
              <a:solidFill>
                <a:srgbClr val="4B1BFD"/>
              </a:solidFill>
              <a:ea typeface="Gong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0" y="6775450"/>
            <a:ext cx="3327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60213026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강한결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60231211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김태훈</a:t>
            </a:r>
            <a:endParaRPr lang="en-CA" altLang="ko-KR" sz="2800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4B1BFD"/>
                </a:solidFill>
                <a:ea typeface="Pretendard Regular"/>
              </a:rPr>
              <a:t>60231181</a:t>
            </a:r>
            <a:r>
              <a:rPr lang="ko-KR" altLang="en-US" sz="2800" b="0" i="0" u="none" strike="noStrike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ko-KR" altLang="en-US" sz="2800" b="0" i="0" u="none" strike="noStrike" dirty="0" err="1">
                <a:solidFill>
                  <a:srgbClr val="4B1BFD"/>
                </a:solidFill>
                <a:ea typeface="Pretendard Regular"/>
              </a:rPr>
              <a:t>서예승</a:t>
            </a:r>
            <a:endParaRPr lang="en-CA" altLang="ko-KR" sz="2800" b="0" i="0" u="none" strike="noStrike" dirty="0">
              <a:solidFill>
                <a:srgbClr val="4B1BFD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4B1BFD"/>
                </a:solidFill>
                <a:ea typeface="Pretendard Regular"/>
              </a:rPr>
              <a:t>60191684</a:t>
            </a:r>
            <a:r>
              <a:rPr lang="ko-KR" altLang="en-US" sz="2800" dirty="0">
                <a:solidFill>
                  <a:srgbClr val="4B1BFD"/>
                </a:solidFill>
                <a:ea typeface="Pretendard Regular"/>
              </a:rPr>
              <a:t> 전성민</a:t>
            </a:r>
            <a:endParaRPr lang="ko-KR" sz="2800" b="0" i="0" u="none" strike="noStrike" dirty="0">
              <a:solidFill>
                <a:srgbClr val="4B1BFD"/>
              </a:solidFill>
              <a:ea typeface="Pretendard Black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7D6B15E-3AFA-AB55-B00B-F3EE7D3152B7}"/>
              </a:ext>
            </a:extLst>
          </p:cNvPr>
          <p:cNvSpPr txBox="1"/>
          <p:nvPr/>
        </p:nvSpPr>
        <p:spPr>
          <a:xfrm>
            <a:off x="5741987" y="5854700"/>
            <a:ext cx="6804025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2024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2</a:t>
            </a:r>
            <a:r>
              <a:rPr lang="ko-KR" altLang="en-US" sz="2800" b="1" dirty="0">
                <a:solidFill>
                  <a:srgbClr val="4B1BFD"/>
                </a:solidFill>
                <a:ea typeface="Pretendard Regular"/>
              </a:rPr>
              <a:t>학기 통계적 데이터분석 </a:t>
            </a:r>
            <a:r>
              <a:rPr lang="en-US" altLang="ko-KR" sz="2800" b="1" dirty="0">
                <a:solidFill>
                  <a:srgbClr val="4B1BFD"/>
                </a:solidFill>
                <a:ea typeface="Pretendard Regular"/>
              </a:rPr>
              <a:t>Assignment 5</a:t>
            </a:r>
            <a:endParaRPr lang="ko-KR" sz="2800" b="1" i="0" u="none" strike="noStrike" dirty="0">
              <a:solidFill>
                <a:srgbClr val="4B1BFD"/>
              </a:solidFill>
              <a:ea typeface="Pretendar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3858-7ABD-7F62-75AF-0B5CCAC9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D6A249-68B5-761F-EE48-2053569EB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4CF955-3FB2-8F8F-56A4-2A575958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0867E0-02CD-0326-4C89-B203C97A6051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8790F60-94FC-108E-8EC7-4346F4F6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628900"/>
            <a:ext cx="8931438" cy="633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BC5C972-5C95-0CDB-4807-D31530C0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32" y="2628900"/>
            <a:ext cx="8534400" cy="68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6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4005C-F213-DA40-8FA3-1AB23734F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F9973B-9E71-E705-FA7E-CABBF985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FD776DA-ACC7-D8D1-6087-655C1ACD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812CAA-D61D-1C3A-E34D-870E39459B94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AC19F70-624F-C531-2912-BEACE843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8" y="2849112"/>
            <a:ext cx="7815902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AEDE6E-CA8D-2375-6B4D-53A62C86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882899"/>
            <a:ext cx="7772400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4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AFC38-C9B5-2A32-3763-9EA61178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32CCB-D61B-5E98-09B7-DD6678092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8B56FDA-3C51-B25B-C15F-A1D0AC67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9B22023-32ED-8BBA-6682-DE691F5BA120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4E278F-71FB-7061-8821-CE8928B1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59921"/>
            <a:ext cx="7772400" cy="70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A8AD7FB-C8E3-5A49-E635-1D157A11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03168"/>
            <a:ext cx="7619998" cy="697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6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0742-EF62-5C74-3CAA-CBAA13818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E765C7-5430-1B97-3FCF-22161C1E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60BA65-DFC4-332A-F566-382E3B83E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1BF9BCC-8DC8-B9E6-5831-84F61DDA3CED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34AC203-2ECD-D524-30AE-3E9343C3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98" y="2849112"/>
            <a:ext cx="7815902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FA1E757-7B02-A970-0C21-F61D1B414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882899"/>
            <a:ext cx="7772400" cy="59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0" y="1638300"/>
            <a:ext cx="7670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3400" y="6083300"/>
            <a:ext cx="64135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2921000"/>
            <a:ext cx="764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ko-KR" altLang="en-US" sz="2400" b="1" dirty="0">
                <a:solidFill>
                  <a:srgbClr val="4B1BFE"/>
                </a:solidFill>
                <a:latin typeface="Pretendard Bold"/>
                <a:ea typeface="Pretendard Bold"/>
              </a:rPr>
              <a:t>정규성을 띄는 변수</a:t>
            </a:r>
            <a:endParaRPr lang="en-CA" altLang="ko-KR" sz="24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49400"/>
              </a:lnSpc>
            </a:pPr>
            <a:r>
              <a:rPr lang="ko-KR" altLang="en-US" sz="2400" b="0" i="0" u="none" strike="noStrike" dirty="0">
                <a:solidFill>
                  <a:srgbClr val="4B1BFE"/>
                </a:solidFill>
                <a:latin typeface="Gong Gothic Bold"/>
              </a:rPr>
              <a:t> </a:t>
            </a:r>
            <a:endParaRPr lang="en-US" sz="2400" b="0" i="0" u="none" strike="noStrike" dirty="0">
              <a:solidFill>
                <a:srgbClr val="4B1BFE"/>
              </a:solidFill>
              <a:latin typeface="Gong Gothic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3400" y="2895600"/>
            <a:ext cx="7645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49400"/>
              </a:lnSpc>
            </a:pPr>
            <a:r>
              <a:rPr lang="ko-KR" altLang="en-US" sz="2400" b="1" dirty="0">
                <a:solidFill>
                  <a:srgbClr val="4B1BFE"/>
                </a:solidFill>
                <a:latin typeface="Pretendard Bold"/>
                <a:ea typeface="Pretendard Bold"/>
              </a:rPr>
              <a:t>정규성을 띄지 않는 변수</a:t>
            </a:r>
            <a:endParaRPr lang="en-CA" altLang="ko-KR" sz="2400" b="1" dirty="0">
              <a:solidFill>
                <a:srgbClr val="4B1BFE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D9EC411-04B7-E4E2-ED46-DB241EED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26437"/>
              </p:ext>
            </p:extLst>
          </p:nvPr>
        </p:nvGraphicFramePr>
        <p:xfrm>
          <a:off x="1676400" y="3771900"/>
          <a:ext cx="5562600" cy="598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29748691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290921090"/>
                    </a:ext>
                  </a:extLst>
                </a:gridCol>
              </a:tblGrid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59900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772118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6097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19143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6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6502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318814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641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93B595D-CCD1-228A-4FEB-12FC01EC0800}"/>
              </a:ext>
            </a:extLst>
          </p:cNvPr>
          <p:cNvSpPr txBox="1"/>
          <p:nvPr/>
        </p:nvSpPr>
        <p:spPr>
          <a:xfrm>
            <a:off x="6248400" y="2296971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정규성을 띄는 값과 아닌 값 분류해서 설명</a:t>
            </a:r>
            <a:endParaRPr kumimoji="1" lang="en-CA" altLang="ko-KR" dirty="0"/>
          </a:p>
          <a:p>
            <a:r>
              <a:rPr kumimoji="1" lang="ko-KR" altLang="en-US" dirty="0"/>
              <a:t>각 변수 별 사용하는 검정 설명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B93E9-C6DD-30B8-00F4-5C27627A9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37916"/>
              </p:ext>
            </p:extLst>
          </p:nvPr>
        </p:nvGraphicFramePr>
        <p:xfrm>
          <a:off x="10401300" y="3771900"/>
          <a:ext cx="5562600" cy="598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3297486917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290921090"/>
                    </a:ext>
                  </a:extLst>
                </a:gridCol>
              </a:tblGrid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P-Value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59900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772118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76097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819143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867961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16502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318814"/>
                  </a:ext>
                </a:extLst>
              </a:tr>
              <a:tr h="747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64193"/>
                  </a:ext>
                </a:extLst>
              </a:tr>
            </a:tbl>
          </a:graphicData>
        </a:graphic>
      </p:graphicFrame>
      <p:sp>
        <p:nvSpPr>
          <p:cNvPr id="17" name="TextBox 15">
            <a:extLst>
              <a:ext uri="{FF2B5EF4-FFF2-40B4-BE49-F238E27FC236}">
                <a16:creationId xmlns:a16="http://schemas.microsoft.com/office/drawing/2014/main" id="{559C09F7-F9BF-C53F-1E9E-1F23BEC8CAAB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AB5515-0A1F-DF5C-7F2C-FD789449671F}"/>
              </a:ext>
            </a:extLst>
          </p:cNvPr>
          <p:cNvSpPr txBox="1"/>
          <p:nvPr/>
        </p:nvSpPr>
        <p:spPr>
          <a:xfrm>
            <a:off x="4349931" y="4885509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가설 검정 별 결과 및 얻은 결론 설명 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F7813FBE-9B47-98A9-2979-717C60BCCBD2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FDB6-8521-E1CE-8873-8FB2BD2A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DC736E2-3790-EEDD-25E9-0E58F6F3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9C1F93-BA65-C78A-3EEC-07308D3E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C1C99DB-353D-3110-72F9-159674890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E88E40EA-0C5C-0E31-9887-EF702DE26FF5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7930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이곳에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최종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목표를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입력해주세요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278444-0416-96F7-081E-35469FB3CCAD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가설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0" i="1" u="none" strike="noStrike" dirty="0">
                <a:solidFill>
                  <a:srgbClr val="4B1BFE"/>
                </a:solidFill>
                <a:ea typeface="Gong Gothic Bold"/>
              </a:rPr>
              <a:t>검정</a:t>
            </a:r>
            <a:endParaRPr lang="ko-KR" sz="7000" b="0" i="1" u="none" strike="noStrike" dirty="0">
              <a:solidFill>
                <a:srgbClr val="4B1BFE"/>
              </a:solidFill>
              <a:ea typeface="Gong Gothic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1D729-D6F6-A154-2511-AA580D6DA4E3}"/>
              </a:ext>
            </a:extLst>
          </p:cNvPr>
          <p:cNvSpPr txBox="1"/>
          <p:nvPr/>
        </p:nvSpPr>
        <p:spPr>
          <a:xfrm>
            <a:off x="4271554" y="3958046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회귀 </a:t>
            </a:r>
            <a:r>
              <a:rPr kumimoji="1" lang="ko-KR" altLang="en-US" dirty="0" err="1"/>
              <a:t>분석시</a:t>
            </a:r>
            <a:r>
              <a:rPr kumimoji="1" lang="ko-KR" altLang="en-US" dirty="0"/>
              <a:t> 범주형 변수 처리 설명 및 실행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다중 선형 분석 선정 이유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0DDE-48A8-5DFD-7485-4B06F30C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5DA2C6-72E2-E683-1B94-E245B618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B9AEC-44E7-9129-AD57-8F8A9F48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5DB46340-012E-B73B-50F0-CB32DBB66848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회귀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분석</a:t>
            </a:r>
            <a:endParaRPr lang="ko-KR" sz="7000" b="0" i="1" u="none" strike="noStrike" dirty="0">
              <a:solidFill>
                <a:srgbClr val="000000"/>
              </a:solidFill>
              <a:ea typeface="Gong Gothic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AC288-F673-B349-0179-D5DB2B079166}"/>
              </a:ext>
            </a:extLst>
          </p:cNvPr>
          <p:cNvSpPr txBox="1"/>
          <p:nvPr/>
        </p:nvSpPr>
        <p:spPr>
          <a:xfrm>
            <a:off x="4271554" y="3958046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선형 분석 결과 및 해석</a:t>
            </a:r>
          </a:p>
        </p:txBody>
      </p:sp>
    </p:spTree>
    <p:extLst>
      <p:ext uri="{BB962C8B-B14F-4D97-AF65-F5344CB8AC3E}">
        <p14:creationId xmlns:p14="http://schemas.microsoft.com/office/powerpoint/2010/main" val="77631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" y="330200"/>
            <a:ext cx="3962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1816100"/>
            <a:ext cx="13982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3454400"/>
            <a:ext cx="139827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5092700"/>
            <a:ext cx="13982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6731000"/>
            <a:ext cx="13982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574800"/>
            <a:ext cx="2032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1" u="none" strike="noStrike">
                <a:solidFill>
                  <a:srgbClr val="FFFFFF"/>
                </a:solidFill>
                <a:ea typeface="Gong Gothic Bold"/>
              </a:rPr>
              <a:t>목차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6617" y="7874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13517" y="7239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데이터 소개 및 선정 이유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6617" y="24257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3517" y="23622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 err="1">
                <a:solidFill>
                  <a:srgbClr val="000000"/>
                </a:solidFill>
                <a:latin typeface="Pretendard Black"/>
                <a:ea typeface="Pretendard Black"/>
              </a:rPr>
              <a:t>전처리</a:t>
            </a: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 및 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Black"/>
                <a:ea typeface="Pretendard Black"/>
              </a:rPr>
              <a:t>EDA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46617" y="40640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3517" y="4000500"/>
            <a:ext cx="9512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가설 검정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59317" y="5702300"/>
            <a:ext cx="166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3517" y="5638800"/>
            <a:ext cx="8661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lack"/>
              </a:rPr>
              <a:t>회귀 분석</a:t>
            </a:r>
            <a:endParaRPr lang="en-CA" altLang="ko-KR" sz="35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46617" y="73406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chapter 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3517" y="72644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결론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CD03EA51-86E8-F311-89CB-91768EE4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17" y="8369300"/>
            <a:ext cx="13982700" cy="25400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A5001F74-DC5D-F533-2FF6-C490C25F0FC0}"/>
              </a:ext>
            </a:extLst>
          </p:cNvPr>
          <p:cNvSpPr txBox="1"/>
          <p:nvPr/>
        </p:nvSpPr>
        <p:spPr>
          <a:xfrm>
            <a:off x="6913517" y="8902700"/>
            <a:ext cx="927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lack"/>
                <a:ea typeface="Pretendard Black"/>
              </a:rPr>
              <a:t>질의 응답</a:t>
            </a:r>
            <a:endParaRPr lang="en-US" sz="3500" b="0" i="0" u="none" strike="noStrike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DF7B5D4D-17DF-A360-E2EE-D6451387B42E}"/>
              </a:ext>
            </a:extLst>
          </p:cNvPr>
          <p:cNvSpPr txBox="1"/>
          <p:nvPr/>
        </p:nvSpPr>
        <p:spPr>
          <a:xfrm>
            <a:off x="5046617" y="897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chapter </a:t>
            </a:r>
            <a:r>
              <a:rPr lang="en-US" altLang="ko-KR" sz="2500" b="0" i="0" u="none" strike="noStrike" dirty="0">
                <a:solidFill>
                  <a:srgbClr val="000000"/>
                </a:solidFill>
                <a:latin typeface="Pretendard Medium"/>
              </a:rPr>
              <a:t>6</a:t>
            </a: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42EE-83DF-C5F3-E9AE-7609F4E8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51F310-A8DD-7BC1-431A-A99DBA3A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93A12C-18A2-5DF7-D880-DBFA19F1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638300"/>
            <a:ext cx="88646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7B007B-D386-AB31-482E-36020A82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4813300"/>
            <a:ext cx="167132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B5E464-6A25-2A89-69E8-096D3268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327900"/>
            <a:ext cx="167132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B241EB6-EC4A-2F8B-D7F0-5DF5DC4F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730500"/>
            <a:ext cx="4876800" cy="1689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96D2B846-8352-8309-0A60-A5B49425281D}"/>
              </a:ext>
            </a:extLst>
          </p:cNvPr>
          <p:cNvSpPr txBox="1"/>
          <p:nvPr/>
        </p:nvSpPr>
        <p:spPr>
          <a:xfrm>
            <a:off x="1219200" y="31496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이곳에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최종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목표를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FFFFFF"/>
                </a:solidFill>
                <a:ea typeface="Pretendard Black"/>
              </a:rPr>
              <a:t>입력해주세요</a:t>
            </a:r>
            <a:r>
              <a:rPr lang="en-US" sz="2500" b="0" i="0" u="none" strike="noStrike" dirty="0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80B9A9-9642-CF87-A213-7F8D35ECBA82}"/>
              </a:ext>
            </a:extLst>
          </p:cNvPr>
          <p:cNvSpPr txBox="1"/>
          <p:nvPr/>
        </p:nvSpPr>
        <p:spPr>
          <a:xfrm>
            <a:off x="6261100" y="28702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실천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방안을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부연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필요하다면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곳에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112605-A3A7-0DE2-1646-3BC996EB0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5245100"/>
            <a:ext cx="4876800" cy="1689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B581217-FBE1-198E-621A-C434CE069214}"/>
              </a:ext>
            </a:extLst>
          </p:cNvPr>
          <p:cNvSpPr txBox="1"/>
          <p:nvPr/>
        </p:nvSpPr>
        <p:spPr>
          <a:xfrm>
            <a:off x="1219200" y="56642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98F5475-69F8-A63D-E51F-AE58751EA377}"/>
              </a:ext>
            </a:extLst>
          </p:cNvPr>
          <p:cNvSpPr txBox="1"/>
          <p:nvPr/>
        </p:nvSpPr>
        <p:spPr>
          <a:xfrm>
            <a:off x="6261100" y="5372100"/>
            <a:ext cx="91948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항목을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더하면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시너지가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요약해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키워드들이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주는지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이해하기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배경이나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설명을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8B7C261-A6C7-477C-9086-C1BBE3FA1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59700"/>
            <a:ext cx="4876800" cy="1689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C3FBA6F-04C6-C91E-A2A9-98B020EEE0C3}"/>
              </a:ext>
            </a:extLst>
          </p:cNvPr>
          <p:cNvSpPr txBox="1"/>
          <p:nvPr/>
        </p:nvSpPr>
        <p:spPr>
          <a:xfrm>
            <a:off x="1219200" y="8178800"/>
            <a:ext cx="3314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제목은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문장보다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키워드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위주로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줄여서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Pretendard Black"/>
              </a:rPr>
              <a:t>적어주세요</a:t>
            </a:r>
            <a:r>
              <a:rPr lang="en-US" sz="2500" b="0" i="0" u="none" strike="noStrike">
                <a:solidFill>
                  <a:srgbClr val="FFFFFF"/>
                </a:solidFill>
                <a:latin typeface="Pretendard Black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1109B53-3A70-6FAC-CDC5-56798AE0381A}"/>
              </a:ext>
            </a:extLst>
          </p:cNvPr>
          <p:cNvSpPr txBox="1"/>
          <p:nvPr/>
        </p:nvSpPr>
        <p:spPr>
          <a:xfrm>
            <a:off x="6261100" y="7886700"/>
            <a:ext cx="105283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결과를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만들기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원인들을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자세하게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키워드와의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연관성을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함께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신빙성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자료를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완성해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선행된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원인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목표에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영향을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미쳤는지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29231-B6EE-21BA-A68A-D13AD01626B6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75983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979E-18C0-0392-6322-6BC381B2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679EC4-1C7B-58B0-731E-1C693AE4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3DCD36-58DB-16EC-AE09-95F633CB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1638300"/>
            <a:ext cx="63627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274E4E-A0DB-73E1-279C-5C36FA81B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4216400"/>
            <a:ext cx="1028700" cy="1028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7ED089-CFC0-06E9-E806-A9A4E79F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187700"/>
            <a:ext cx="2908300" cy="3124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70FB8D-EE51-1AE2-1360-CC5307039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4216400"/>
            <a:ext cx="1028700" cy="1028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5D5EB5-ED6F-5EFF-0C7D-AD4ACD3AB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3187700"/>
            <a:ext cx="2908300" cy="3124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0FBB823-D150-5BEF-030A-A666792E9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0" y="4216400"/>
            <a:ext cx="1028700" cy="1028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659EB7-0C65-20B7-DE00-393E4E649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00" y="3187700"/>
            <a:ext cx="2908300" cy="3124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763FBA0-AC08-99C2-C76F-882A41835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0" y="3187700"/>
            <a:ext cx="2908300" cy="3124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68D7BCD-6650-E614-09F5-20DB4D7116AC}"/>
              </a:ext>
            </a:extLst>
          </p:cNvPr>
          <p:cNvSpPr txBox="1"/>
          <p:nvPr/>
        </p:nvSpPr>
        <p:spPr>
          <a:xfrm>
            <a:off x="145669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4</a:t>
            </a:r>
          </a:p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lack"/>
              </a:rPr>
              <a:t>QA</a:t>
            </a: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테스트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E9F096-0446-6E73-26BB-F224EF746136}"/>
              </a:ext>
            </a:extLst>
          </p:cNvPr>
          <p:cNvSpPr txBox="1"/>
          <p:nvPr/>
        </p:nvSpPr>
        <p:spPr>
          <a:xfrm>
            <a:off x="8763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페이지는</a:t>
            </a:r>
          </a:p>
          <a:p>
            <a:pPr lvl="0" algn="ctr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4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단계의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흐름을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보여주는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페이지입니다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E782B5D-DACC-F101-E3EC-19AAB82E9106}"/>
              </a:ext>
            </a:extLst>
          </p:cNvPr>
          <p:cNvSpPr txBox="1"/>
          <p:nvPr/>
        </p:nvSpPr>
        <p:spPr>
          <a:xfrm>
            <a:off x="53975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시기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혹은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상황에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따라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일들이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일어나는지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적어보세요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0E1390-C275-8D8C-FC83-6ABC940D3656}"/>
              </a:ext>
            </a:extLst>
          </p:cNvPr>
          <p:cNvSpPr txBox="1"/>
          <p:nvPr/>
        </p:nvSpPr>
        <p:spPr>
          <a:xfrm>
            <a:off x="9918700" y="6731000"/>
            <a:ext cx="2971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과정의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핵심이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되는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적어주세요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9B33A38-D732-1E80-651F-EEC3BFD04BA8}"/>
              </a:ext>
            </a:extLst>
          </p:cNvPr>
          <p:cNvSpPr txBox="1"/>
          <p:nvPr/>
        </p:nvSpPr>
        <p:spPr>
          <a:xfrm>
            <a:off x="14439900" y="6731000"/>
            <a:ext cx="2971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마지막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단계에서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도착지점에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내용을</a:t>
            </a:r>
          </a:p>
          <a:p>
            <a:pPr lvl="0" algn="ctr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84CD295-5651-2DDF-E40C-9F61EB356361}"/>
              </a:ext>
            </a:extLst>
          </p:cNvPr>
          <p:cNvSpPr txBox="1"/>
          <p:nvPr/>
        </p:nvSpPr>
        <p:spPr>
          <a:xfrm>
            <a:off x="673100" y="711200"/>
            <a:ext cx="11912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0" i="1" u="none" strike="noStrike" dirty="0">
                <a:ea typeface="Gong Gothic Bold"/>
              </a:rPr>
              <a:t>결론</a:t>
            </a:r>
            <a:endParaRPr lang="ko-KR" sz="7000" b="0" i="1" u="none" strike="noStrike" dirty="0">
              <a:ea typeface="Gong Gothic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39A94CC-F971-E3DD-682A-7BCC7080EA90}"/>
              </a:ext>
            </a:extLst>
          </p:cNvPr>
          <p:cNvSpPr txBox="1"/>
          <p:nvPr/>
        </p:nvSpPr>
        <p:spPr>
          <a:xfrm>
            <a:off x="10033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1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기획하기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DF25D9D-CE65-4CD7-C695-2B82E0922AFB}"/>
              </a:ext>
            </a:extLst>
          </p:cNvPr>
          <p:cNvSpPr txBox="1"/>
          <p:nvPr/>
        </p:nvSpPr>
        <p:spPr>
          <a:xfrm>
            <a:off x="55245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2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디자인하기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EFEDE14-1CA8-F2F3-E25B-03049827A647}"/>
              </a:ext>
            </a:extLst>
          </p:cNvPr>
          <p:cNvSpPr txBox="1"/>
          <p:nvPr/>
        </p:nvSpPr>
        <p:spPr>
          <a:xfrm>
            <a:off x="10045700" y="4292600"/>
            <a:ext cx="27178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Step 3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lack"/>
              </a:rPr>
              <a:t>개발하기</a:t>
            </a:r>
          </a:p>
        </p:txBody>
      </p:sp>
    </p:spTree>
    <p:extLst>
      <p:ext uri="{BB962C8B-B14F-4D97-AF65-F5344CB8AC3E}">
        <p14:creationId xmlns:p14="http://schemas.microsoft.com/office/powerpoint/2010/main" val="116023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09D39-1E44-3028-6E3F-302027BF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75DA038-E3EC-D4D1-98B6-E293192C16A1}"/>
              </a:ext>
            </a:extLst>
          </p:cNvPr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500" i="1" dirty="0">
                <a:solidFill>
                  <a:srgbClr val="FFFFFF"/>
                </a:solidFill>
                <a:ea typeface="Gong Gothic Bold"/>
              </a:rPr>
              <a:t>질의 응답</a:t>
            </a:r>
            <a:endParaRPr lang="en-US" altLang="ko-KR" sz="9500" b="0" i="1" u="none" strike="noStrike" dirty="0">
              <a:solidFill>
                <a:srgbClr val="FFFFFF"/>
              </a:solidFill>
              <a:ea typeface="Gong Gothic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924DF4B-F2C3-5BB3-1BAC-E382BF34986E}"/>
              </a:ext>
            </a:extLst>
          </p:cNvPr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16968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7650-1105-103E-E398-BBD50F20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4B3AC-9CC5-CE89-255C-43B12A4C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5561AF-281E-C12B-426D-E04D0950F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E139D3-F8F5-E7C3-9084-F695BB7BE28E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 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E7C3FA-1610-9BCE-5B32-EFF7EF1DD835}"/>
              </a:ext>
            </a:extLst>
          </p:cNvPr>
          <p:cNvSpPr txBox="1"/>
          <p:nvPr/>
        </p:nvSpPr>
        <p:spPr>
          <a:xfrm>
            <a:off x="673100" y="3397250"/>
            <a:ext cx="7480300" cy="349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4B1BFE"/>
                </a:solidFill>
                <a:latin typeface="Pretendard Bold"/>
                <a:ea typeface="Pretendard Bold"/>
              </a:rPr>
              <a:t>데이터 개요</a:t>
            </a:r>
            <a:endParaRPr lang="en-CA" altLang="ko-KR" sz="3200" b="1" dirty="0">
              <a:solidFill>
                <a:srgbClr val="4B1BFE"/>
              </a:solidFill>
              <a:latin typeface="Pretendard Bold"/>
              <a:ea typeface="Pretendard Bold"/>
            </a:endParaRPr>
          </a:p>
          <a:p>
            <a:pPr lvl="0" algn="l"/>
            <a:endParaRPr lang="en-CA" altLang="ko-KR" sz="2800" b="1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수집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Kaggle </a:t>
            </a:r>
            <a:r>
              <a:rPr lang="en-US" altLang="ko-KR" sz="1600" dirty="0">
                <a:solidFill>
                  <a:srgbClr val="000000"/>
                </a:solidFill>
                <a:latin typeface="Pretendard Bold"/>
                <a:ea typeface="Pretendard Bold"/>
                <a:hlinkClick r:id="rId5"/>
              </a:rPr>
              <a:t>https://www.kaggle.com/datasets/whenamancodes/data-science-fields-salary-categorization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범위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 2020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1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~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2022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년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월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9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일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US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데이터 크기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607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건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  <a:p>
            <a:pPr>
              <a:lnSpc>
                <a:spcPct val="132800"/>
              </a:lnSpc>
            </a:pPr>
            <a:r>
              <a:rPr lang="ko-KR" altLang="en-US" sz="2500" dirty="0" err="1">
                <a:solidFill>
                  <a:srgbClr val="000000"/>
                </a:solidFill>
                <a:latin typeface="Pretendard Bold"/>
                <a:ea typeface="Pretendard Bold"/>
              </a:rPr>
              <a:t>결측치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2500" dirty="0">
                <a:solidFill>
                  <a:srgbClr val="000000"/>
                </a:solidFill>
                <a:latin typeface="Pretendard Bold"/>
                <a:ea typeface="Pretendard Bold"/>
              </a:rPr>
              <a:t>0</a:t>
            </a:r>
            <a:r>
              <a:rPr lang="ko-KR" altLang="en-US" sz="2500" dirty="0">
                <a:solidFill>
                  <a:srgbClr val="000000"/>
                </a:solidFill>
                <a:latin typeface="Pretendard Bold"/>
                <a:ea typeface="Pretendard Bold"/>
              </a:rPr>
              <a:t>개</a:t>
            </a:r>
            <a:endParaRPr lang="en-CA" altLang="ko-KR" sz="2500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657508-35D9-518C-B5A0-3ADA4E6F8088}"/>
              </a:ext>
            </a:extLst>
          </p:cNvPr>
          <p:cNvGraphicFramePr>
            <a:graphicFrameLocks noGrp="1"/>
          </p:cNvGraphicFramePr>
          <p:nvPr/>
        </p:nvGraphicFramePr>
        <p:xfrm>
          <a:off x="9144000" y="1955800"/>
          <a:ext cx="8446951" cy="809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98724376"/>
                    </a:ext>
                  </a:extLst>
                </a:gridCol>
                <a:gridCol w="6224451">
                  <a:extLst>
                    <a:ext uri="{9D8B030D-6E8A-4147-A177-3AD203B41FA5}">
                      <a16:colId xmlns:a16="http://schemas.microsoft.com/office/drawing/2014/main" val="1499818875"/>
                    </a:ext>
                  </a:extLst>
                </a:gridCol>
              </a:tblGrid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Dimension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4B1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63848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Working Year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 연도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4434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Designation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직함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310513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Experience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경험 수준</a:t>
                      </a:r>
                      <a:r>
                        <a:rPr lang="en-CA" sz="2400" b="1" dirty="0">
                          <a:effectLst/>
                        </a:rPr>
                        <a:t> </a:t>
                      </a:r>
                    </a:p>
                    <a:p>
                      <a:pPr fontAlgn="ctr"/>
                      <a:r>
                        <a:rPr lang="en-CA" sz="2400" b="1" dirty="0">
                          <a:effectLst/>
                        </a:rPr>
                        <a:t>Entry level / Mid level / Senior level / Expert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170583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Employment Status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고용 형태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499124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Salary In Rupees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연봉 </a:t>
                      </a:r>
                      <a:r>
                        <a:rPr lang="en-US" altLang="ko-KR" sz="2400" b="1" dirty="0">
                          <a:effectLst/>
                        </a:rPr>
                        <a:t>(</a:t>
                      </a:r>
                      <a:r>
                        <a:rPr lang="ko-KR" altLang="en-US" sz="2400" b="1" dirty="0">
                          <a:effectLst/>
                        </a:rPr>
                        <a:t>루피</a:t>
                      </a:r>
                      <a:r>
                        <a:rPr lang="en-US" altLang="ko-KR" sz="2400" b="1" dirty="0">
                          <a:effectLst/>
                        </a:rPr>
                        <a:t>)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654312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Employee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근무자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55079"/>
                  </a:ext>
                </a:extLst>
              </a:tr>
              <a:tr h="567972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Location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위치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334236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Company Size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기업 크기</a:t>
                      </a:r>
                      <a:endParaRPr lang="en-CA" altLang="ko-KR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79015"/>
                  </a:ext>
                </a:extLst>
              </a:tr>
              <a:tr h="980335">
                <a:tc>
                  <a:txBody>
                    <a:bodyPr/>
                    <a:lstStyle/>
                    <a:p>
                      <a:pPr fontAlgn="ctr"/>
                      <a:r>
                        <a:rPr lang="en-CA" sz="2400" b="1" dirty="0">
                          <a:effectLst/>
                        </a:rPr>
                        <a:t>Remote Working Ratio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400" b="1" dirty="0">
                          <a:effectLst/>
                        </a:rPr>
                        <a:t>원격 근무 비율</a:t>
                      </a:r>
                      <a:endParaRPr lang="en-CA" sz="2400" b="1" dirty="0">
                        <a:effectLst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774037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FA9EA9D3-2FD6-7F1D-5DC5-1C241DAF4AC8}"/>
              </a:ext>
            </a:extLst>
          </p:cNvPr>
          <p:cNvSpPr txBox="1"/>
          <p:nvPr/>
        </p:nvSpPr>
        <p:spPr>
          <a:xfrm>
            <a:off x="673100" y="2195104"/>
            <a:ext cx="7162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600" dirty="0">
                <a:solidFill>
                  <a:srgbClr val="000000"/>
                </a:solidFill>
                <a:latin typeface="Pretendard Bold"/>
                <a:ea typeface="Pretendard Bold"/>
              </a:rPr>
              <a:t>데이터 사이언스 직종의 연봉 데이터 </a:t>
            </a:r>
            <a:endParaRPr lang="en-US" sz="36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A59453D6-50B1-8548-8D8E-53ED61C34899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103545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i="1" u="none" strike="noStrike" dirty="0">
                <a:ea typeface="Gong Gothic Bold"/>
              </a:rPr>
              <a:t>데이터 소개</a:t>
            </a:r>
            <a:r>
              <a:rPr lang="ko-KR" altLang="en-US" sz="7000" i="1" u="none" strike="noStrike" dirty="0">
                <a:solidFill>
                  <a:srgbClr val="4B1BFD"/>
                </a:solidFill>
                <a:ea typeface="Gong Gothic Bold"/>
              </a:rPr>
              <a:t> 및 </a:t>
            </a:r>
            <a:r>
              <a:rPr lang="ko-KR" altLang="en-US" sz="7000" i="1" u="none" strike="noStrike" dirty="0">
                <a:ea typeface="Gong Gothic Bold"/>
              </a:rPr>
              <a:t>선정 이유</a:t>
            </a:r>
            <a:endParaRPr lang="ko-KR" sz="7000" i="1" u="none" strike="noStrike" dirty="0">
              <a:ea typeface="Gong Gothic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FF7283-22A2-A8A7-B661-734F08BE5936}"/>
              </a:ext>
            </a:extLst>
          </p:cNvPr>
          <p:cNvSpPr txBox="1"/>
          <p:nvPr/>
        </p:nvSpPr>
        <p:spPr>
          <a:xfrm>
            <a:off x="638266" y="7559221"/>
            <a:ext cx="8166100" cy="77089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16EA-151E-003C-511A-2D7C359D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691199"/>
            <a:ext cx="8796624" cy="49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62F116-DAD0-7783-9F15-FF0572FACD01}"/>
              </a:ext>
            </a:extLst>
          </p:cNvPr>
          <p:cNvSpPr txBox="1"/>
          <p:nvPr/>
        </p:nvSpPr>
        <p:spPr>
          <a:xfrm>
            <a:off x="13182600" y="963930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유튜브 곰사원은 </a:t>
            </a:r>
            <a:r>
              <a:rPr kumimoji="1" lang="ko-KR" altLang="en-US" dirty="0" err="1"/>
              <a:t>곰대표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조코딩</a:t>
            </a:r>
            <a:r>
              <a:rPr kumimoji="1" lang="ko-KR" altLang="en-US" dirty="0"/>
              <a:t> 채널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06566-3FB5-45A4-5CB7-183C8AAE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67" y="3283675"/>
            <a:ext cx="961813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231900" y="3733800"/>
            <a:ext cx="1583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CA" altLang="ko-KR" sz="9500" b="0" i="1" u="none" strike="noStrike" dirty="0">
                <a:solidFill>
                  <a:srgbClr val="FFFFFF"/>
                </a:solidFill>
                <a:ea typeface="Gong Gothic Bold"/>
              </a:rPr>
              <a:t>Q: </a:t>
            </a:r>
            <a:r>
              <a:rPr lang="ko-KR" altLang="en-US" sz="9500" b="0" i="1" u="none" strike="noStrike" dirty="0">
                <a:solidFill>
                  <a:srgbClr val="FFFFFF"/>
                </a:solidFill>
                <a:ea typeface="Gong Gothic Bold"/>
              </a:rPr>
              <a:t>어떤 변수가 가장 연봉과 밀접한 연관을 가지는가</a:t>
            </a:r>
            <a:r>
              <a:rPr lang="en-US" altLang="ko-KR" sz="9500" b="0" i="1" u="none" strike="noStrike" dirty="0">
                <a:solidFill>
                  <a:srgbClr val="FFFFFF"/>
                </a:solidFill>
                <a:ea typeface="Gong Gothic Bold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1200" y="2628900"/>
            <a:ext cx="167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1" u="none" strike="noStrike" dirty="0">
                <a:solidFill>
                  <a:srgbClr val="4B1BFD"/>
                </a:solidFill>
                <a:latin typeface="Pretendard Black"/>
              </a:rPr>
              <a:t>chapter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D56C1-D13B-CDF5-9297-133697017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7487C4-3950-5615-525B-B72C8868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04E4EF-EECD-57F5-869C-CCFF7C9E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524579E-7B39-9058-E3D2-594C12BB4AA9}"/>
              </a:ext>
            </a:extLst>
          </p:cNvPr>
          <p:cNvSpPr txBox="1"/>
          <p:nvPr/>
        </p:nvSpPr>
        <p:spPr>
          <a:xfrm>
            <a:off x="838200" y="2263774"/>
            <a:ext cx="9372600" cy="10509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직책이 너무 다양하고 근로자 또한 </a:t>
            </a:r>
            <a:r>
              <a:rPr lang="ko-KR" altLang="en-US" sz="3200" b="1" dirty="0" err="1">
                <a:solidFill>
                  <a:srgbClr val="000000"/>
                </a:solidFill>
                <a:latin typeface="Pretendard Bold"/>
                <a:ea typeface="Pretendard Bold"/>
              </a:rPr>
              <a:t>퍼져있다</a:t>
            </a: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74C42-EA55-33BE-EAE0-5A521394E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695700"/>
            <a:ext cx="11259457" cy="184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5621C-8442-852B-57D5-EB643ABB3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89118"/>
            <a:ext cx="7391400" cy="41411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34DDD83-3BD8-B8A5-6DC5-1EDDECAF96EC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9988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565B-562A-3E32-B337-44CFAD96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3F05C4-8BFD-C53D-615B-B78C7FD0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B6D8F3-2184-CC52-B08B-3DAF3D5B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3D37-961C-20EA-4AE1-701C3F5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3327400"/>
            <a:ext cx="11194045" cy="62484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1CFF69BE-1BC5-D005-93B3-42EE6706EB07}"/>
              </a:ext>
            </a:extLst>
          </p:cNvPr>
          <p:cNvSpPr txBox="1"/>
          <p:nvPr/>
        </p:nvSpPr>
        <p:spPr>
          <a:xfrm>
            <a:off x="838200" y="2263775"/>
            <a:ext cx="7480300" cy="75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Pretendard Bold"/>
                <a:ea typeface="Pretendard Bold"/>
              </a:rPr>
              <a:t>비슷한 직책 그룹화</a:t>
            </a:r>
            <a:endParaRPr lang="en-CA" altLang="ko-KR" sz="3200" b="1" dirty="0">
              <a:solidFill>
                <a:srgbClr val="000000"/>
              </a:solidFill>
              <a:latin typeface="Pretendard Bold"/>
              <a:ea typeface="Pretendard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CDC6E88-054C-7079-960C-821BD83178C8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3759B-4529-2211-692C-618DED656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5143500"/>
            <a:ext cx="6743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6DD-5011-CA6C-981A-4DFFC86A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5C5BC-8F3C-2EA5-919B-B13CA67F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9F7648-4751-C903-12EE-6F12E9E1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829E962-5C60-046C-4439-D01FCB3EC94A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DC35B-7E40-53BF-9788-6DB2F664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993900"/>
            <a:ext cx="8280000" cy="68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BF58A71-57F6-B055-7E92-8C773653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590800"/>
            <a:ext cx="8280000" cy="62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A855-CADB-51D3-5793-C69593AB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A14620-423D-6AC9-478C-F867AF2A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3100" cy="673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7BC6E0A-A67C-784E-D433-4945E09BC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1638300"/>
            <a:ext cx="89154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4F73AE-DCC1-4C9B-ECDE-72511C13249D}"/>
              </a:ext>
            </a:extLst>
          </p:cNvPr>
          <p:cNvSpPr txBox="1"/>
          <p:nvPr/>
        </p:nvSpPr>
        <p:spPr>
          <a:xfrm>
            <a:off x="673100" y="711200"/>
            <a:ext cx="120904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7000" b="1" i="1" u="none" strike="noStrike" dirty="0" err="1">
                <a:ea typeface="Gong Gothic Bold"/>
              </a:rPr>
              <a:t>전처리</a:t>
            </a:r>
            <a:r>
              <a:rPr lang="ko-KR" altLang="en-US" sz="7000" b="1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ko-KR" altLang="en-US" sz="7000" b="1" i="1" u="none" strike="noStrike" dirty="0">
                <a:solidFill>
                  <a:srgbClr val="4B1BFE"/>
                </a:solidFill>
                <a:ea typeface="Gong Gothic Bold"/>
              </a:rPr>
              <a:t>및</a:t>
            </a:r>
            <a:r>
              <a:rPr lang="ko-KR" altLang="en-US" sz="7000" b="0" i="1" u="none" strike="noStrike" dirty="0">
                <a:solidFill>
                  <a:srgbClr val="4B1BFD"/>
                </a:solidFill>
                <a:ea typeface="Gong Gothic Bold"/>
              </a:rPr>
              <a:t> </a:t>
            </a:r>
            <a:r>
              <a:rPr lang="en-US" altLang="ko-KR" sz="7000" b="1" i="1" u="none" strike="noStrike" dirty="0">
                <a:ea typeface="Gong Gothic Bold"/>
              </a:rPr>
              <a:t>EDA</a:t>
            </a:r>
            <a:r>
              <a:rPr lang="en-US" altLang="ko-KR" sz="7000" b="0" i="1" u="none" strike="noStrike" dirty="0">
                <a:ea typeface="Gong Gothic Bold"/>
              </a:rPr>
              <a:t>	</a:t>
            </a:r>
            <a:endParaRPr lang="ko-KR" sz="7000" b="0" i="1" u="none" strike="noStrike" dirty="0">
              <a:ea typeface="Gong Gothic Bold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DD6EA55-6A2B-E8F8-DDC5-7CB1636D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8" y="2882900"/>
            <a:ext cx="17336424" cy="661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708</Words>
  <Application>Microsoft Macintosh PowerPoint</Application>
  <PresentationFormat>Custom</PresentationFormat>
  <Paragraphs>193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Pretendard Regular</vt:lpstr>
      <vt:lpstr>Arial</vt:lpstr>
      <vt:lpstr>Pretendard Bold</vt:lpstr>
      <vt:lpstr>Pretendard Medium</vt:lpstr>
      <vt:lpstr>Pretendard Black</vt:lpstr>
      <vt:lpstr>Calibri</vt:lpstr>
      <vt:lpstr>Gong Gothic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강한결</cp:lastModifiedBy>
  <cp:revision>15</cp:revision>
  <dcterms:created xsi:type="dcterms:W3CDTF">2006-08-16T00:00:00Z</dcterms:created>
  <dcterms:modified xsi:type="dcterms:W3CDTF">2024-12-09T17:06:05Z</dcterms:modified>
</cp:coreProperties>
</file>